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17/12/2018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17/12/2018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17/12/2018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17/12/2018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17/12/2018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17/12/2018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17/12/2018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17/12/2018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17/12/2018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17/12/2018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17/12/2018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17/12/2018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36.png"/><Relationship Id="rId4" Type="http://schemas.openxmlformats.org/officeDocument/2006/relationships/image" Target="../media/image31.png"/><Relationship Id="rId9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ustomShape 2"/>
          <p:cNvSpPr/>
          <p:nvPr/>
        </p:nvSpPr>
        <p:spPr>
          <a:xfrm>
            <a:off x="0" y="5805360"/>
            <a:ext cx="9142920" cy="1051560"/>
          </a:xfrm>
          <a:prstGeom prst="rect">
            <a:avLst/>
          </a:prstGeom>
          <a:solidFill>
            <a:srgbClr val="10243E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3200" b="1" strike="noStrike" spc="-1" dirty="0">
                <a:solidFill>
                  <a:srgbClr val="FFFFFF"/>
                </a:solidFill>
                <a:uFillTx/>
                <a:latin typeface="ITC Avant Garde Gothic LT"/>
                <a:ea typeface="DejaVu Sans"/>
              </a:rPr>
              <a:t>La Télévision face à la mondialisation</a:t>
            </a:r>
            <a:endParaRPr lang="fr-FR" sz="3200" b="0" strike="noStrike" spc="-1" dirty="0">
              <a:latin typeface="Arial"/>
            </a:endParaRPr>
          </a:p>
        </p:txBody>
      </p:sp>
      <p:sp>
        <p:nvSpPr>
          <p:cNvPr id="102" name="CustomShape 3"/>
          <p:cNvSpPr/>
          <p:nvPr/>
        </p:nvSpPr>
        <p:spPr>
          <a:xfrm>
            <a:off x="0" y="0"/>
            <a:ext cx="9142920" cy="691560"/>
          </a:xfrm>
          <a:prstGeom prst="rect">
            <a:avLst/>
          </a:prstGeom>
          <a:solidFill>
            <a:srgbClr val="10243E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2700" b="0" strike="noStrike" spc="-1" dirty="0">
                <a:solidFill>
                  <a:srgbClr val="FFFFFF"/>
                </a:solidFill>
                <a:latin typeface="ITC Avant Garde Gothic LT Book"/>
                <a:ea typeface="DejaVu Sans"/>
              </a:rPr>
              <a:t>La concentration des médias : Le Cas du Groupe TF1</a:t>
            </a:r>
            <a:endParaRPr lang="fr-FR" sz="2700" b="0" strike="noStrike" spc="-1" dirty="0">
              <a:latin typeface="Arial"/>
            </a:endParaRPr>
          </a:p>
        </p:txBody>
      </p:sp>
      <p:pic>
        <p:nvPicPr>
          <p:cNvPr id="103" name="Picture 2"/>
          <p:cNvPicPr/>
          <p:nvPr/>
        </p:nvPicPr>
        <p:blipFill>
          <a:blip r:embed="rId2" cstate="print"/>
          <a:stretch/>
        </p:blipFill>
        <p:spPr>
          <a:xfrm>
            <a:off x="0" y="5064840"/>
            <a:ext cx="2050560" cy="747360"/>
          </a:xfrm>
          <a:prstGeom prst="rect">
            <a:avLst/>
          </a:prstGeom>
          <a:ln>
            <a:noFill/>
          </a:ln>
        </p:spPr>
      </p:pic>
      <p:pic>
        <p:nvPicPr>
          <p:cNvPr id="104" name="Picture 4"/>
          <p:cNvPicPr/>
          <p:nvPr/>
        </p:nvPicPr>
        <p:blipFill>
          <a:blip r:embed="rId3" cstate="print"/>
          <a:stretch/>
        </p:blipFill>
        <p:spPr>
          <a:xfrm>
            <a:off x="2051640" y="5064840"/>
            <a:ext cx="2015280" cy="739440"/>
          </a:xfrm>
          <a:prstGeom prst="rect">
            <a:avLst/>
          </a:prstGeom>
          <a:ln>
            <a:noFill/>
          </a:ln>
        </p:spPr>
      </p:pic>
      <p:pic>
        <p:nvPicPr>
          <p:cNvPr id="105" name="Picture 6"/>
          <p:cNvPicPr/>
          <p:nvPr/>
        </p:nvPicPr>
        <p:blipFill>
          <a:blip r:embed="rId4" cstate="print"/>
          <a:stretch/>
        </p:blipFill>
        <p:spPr>
          <a:xfrm>
            <a:off x="4068000" y="5061600"/>
            <a:ext cx="2015280" cy="747000"/>
          </a:xfrm>
          <a:prstGeom prst="rect">
            <a:avLst/>
          </a:prstGeom>
          <a:ln>
            <a:noFill/>
          </a:ln>
        </p:spPr>
      </p:pic>
      <p:pic>
        <p:nvPicPr>
          <p:cNvPr id="106" name="Picture 8"/>
          <p:cNvPicPr/>
          <p:nvPr/>
        </p:nvPicPr>
        <p:blipFill>
          <a:blip r:embed="rId5" cstate="print"/>
          <a:stretch/>
        </p:blipFill>
        <p:spPr>
          <a:xfrm>
            <a:off x="6084000" y="5057640"/>
            <a:ext cx="3058920" cy="741960"/>
          </a:xfrm>
          <a:prstGeom prst="rect">
            <a:avLst/>
          </a:prstGeom>
          <a:ln>
            <a:noFill/>
          </a:ln>
        </p:spPr>
      </p:pic>
      <p:sp>
        <p:nvSpPr>
          <p:cNvPr id="107" name="CustomShape 4"/>
          <p:cNvSpPr/>
          <p:nvPr/>
        </p:nvSpPr>
        <p:spPr>
          <a:xfrm flipH="1">
            <a:off x="1258200" y="3357000"/>
            <a:ext cx="2015280" cy="1655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724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8" name="CustomShape 5"/>
          <p:cNvSpPr/>
          <p:nvPr/>
        </p:nvSpPr>
        <p:spPr>
          <a:xfrm flipH="1">
            <a:off x="3346560" y="3645000"/>
            <a:ext cx="142920" cy="13669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724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9" name="CustomShape 6"/>
          <p:cNvSpPr/>
          <p:nvPr/>
        </p:nvSpPr>
        <p:spPr>
          <a:xfrm>
            <a:off x="5148000" y="3645000"/>
            <a:ext cx="358920" cy="13669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724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0" name="CustomShape 7"/>
          <p:cNvSpPr/>
          <p:nvPr/>
        </p:nvSpPr>
        <p:spPr>
          <a:xfrm>
            <a:off x="5180760" y="3141000"/>
            <a:ext cx="1622160" cy="1871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724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11" name="Picture 12"/>
          <p:cNvPicPr/>
          <p:nvPr/>
        </p:nvPicPr>
        <p:blipFill>
          <a:blip r:embed="rId6" cstate="print"/>
          <a:srcRect l="11767" t="18643" r="10293" b="18454"/>
          <a:stretch/>
        </p:blipFill>
        <p:spPr>
          <a:xfrm>
            <a:off x="251640" y="764640"/>
            <a:ext cx="2663280" cy="1356120"/>
          </a:xfrm>
          <a:prstGeom prst="rect">
            <a:avLst/>
          </a:prstGeom>
          <a:ln>
            <a:noFill/>
          </a:ln>
        </p:spPr>
      </p:pic>
      <p:sp>
        <p:nvSpPr>
          <p:cNvPr id="112" name="CustomShape 8"/>
          <p:cNvSpPr/>
          <p:nvPr/>
        </p:nvSpPr>
        <p:spPr>
          <a:xfrm>
            <a:off x="2339640" y="2061000"/>
            <a:ext cx="1078920" cy="5029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724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3" name="CustomShape 9"/>
          <p:cNvSpPr/>
          <p:nvPr/>
        </p:nvSpPr>
        <p:spPr>
          <a:xfrm>
            <a:off x="1835640" y="2304000"/>
            <a:ext cx="971640" cy="363240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FFFFFF"/>
                </a:solidFill>
                <a:latin typeface="ITC Avant Garde Gothic LT Book"/>
                <a:ea typeface="DejaVu Sans"/>
              </a:rPr>
              <a:t>43,9 %</a:t>
            </a:r>
            <a:endParaRPr lang="fr-FR" sz="1800" b="0" strike="noStrike" spc="-1">
              <a:latin typeface="Arial"/>
            </a:endParaRPr>
          </a:p>
        </p:txBody>
      </p:sp>
      <p:pic>
        <p:nvPicPr>
          <p:cNvPr id="114" name="Picture 14"/>
          <p:cNvPicPr/>
          <p:nvPr/>
        </p:nvPicPr>
        <p:blipFill>
          <a:blip r:embed="rId7" cstate="print"/>
          <a:stretch/>
        </p:blipFill>
        <p:spPr>
          <a:xfrm>
            <a:off x="6840000" y="1363680"/>
            <a:ext cx="2303280" cy="1150920"/>
          </a:xfrm>
          <a:prstGeom prst="rect">
            <a:avLst/>
          </a:prstGeom>
          <a:ln>
            <a:noFill/>
          </a:ln>
        </p:spPr>
      </p:pic>
      <p:sp>
        <p:nvSpPr>
          <p:cNvPr id="115" name="CustomShape 10"/>
          <p:cNvSpPr/>
          <p:nvPr/>
        </p:nvSpPr>
        <p:spPr>
          <a:xfrm>
            <a:off x="7560360" y="2515320"/>
            <a:ext cx="1582920" cy="31788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500" b="0" strike="noStrike" spc="-1">
                <a:solidFill>
                  <a:srgbClr val="FFFFFF"/>
                </a:solidFill>
                <a:latin typeface="ITC Avant Garde Gothic LT Book"/>
                <a:ea typeface="DejaVu Sans"/>
              </a:rPr>
              <a:t>Salariés</a:t>
            </a:r>
            <a:endParaRPr lang="fr-FR" sz="1500" b="0" strike="noStrike" spc="-1">
              <a:latin typeface="Arial"/>
            </a:endParaRPr>
          </a:p>
        </p:txBody>
      </p:sp>
      <p:sp>
        <p:nvSpPr>
          <p:cNvPr id="116" name="CustomShape 11"/>
          <p:cNvSpPr/>
          <p:nvPr/>
        </p:nvSpPr>
        <p:spPr>
          <a:xfrm flipH="1">
            <a:off x="5218560" y="2160000"/>
            <a:ext cx="1619640" cy="7635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724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7" name="CustomShape 12"/>
          <p:cNvSpPr/>
          <p:nvPr/>
        </p:nvSpPr>
        <p:spPr>
          <a:xfrm>
            <a:off x="5544360" y="1944360"/>
            <a:ext cx="862920" cy="358920"/>
          </a:xfrm>
          <a:prstGeom prst="rect">
            <a:avLst/>
          </a:prstGeom>
          <a:solidFill>
            <a:srgbClr val="FF0000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1800" b="0" strike="noStrike" spc="-1">
                <a:solidFill>
                  <a:srgbClr val="FFFFFF"/>
                </a:solidFill>
                <a:latin typeface="ITC Avant Garde Gothic LT Book"/>
                <a:ea typeface="DejaVu Sans"/>
              </a:rPr>
              <a:t>7,2 %</a:t>
            </a:r>
            <a:endParaRPr lang="fr-FR" sz="1800" b="0" strike="noStrike" spc="-1">
              <a:latin typeface="Arial"/>
            </a:endParaRPr>
          </a:p>
        </p:txBody>
      </p:sp>
      <p:pic>
        <p:nvPicPr>
          <p:cNvPr id="118" name="Picture 16"/>
          <p:cNvPicPr/>
          <p:nvPr/>
        </p:nvPicPr>
        <p:blipFill>
          <a:blip r:embed="rId8" cstate="print"/>
          <a:stretch/>
        </p:blipFill>
        <p:spPr>
          <a:xfrm>
            <a:off x="3600000" y="720000"/>
            <a:ext cx="1403640" cy="935280"/>
          </a:xfrm>
          <a:prstGeom prst="rect">
            <a:avLst/>
          </a:prstGeom>
          <a:ln>
            <a:noFill/>
          </a:ln>
        </p:spPr>
      </p:pic>
      <p:sp>
        <p:nvSpPr>
          <p:cNvPr id="119" name="CustomShape 13"/>
          <p:cNvSpPr/>
          <p:nvPr/>
        </p:nvSpPr>
        <p:spPr>
          <a:xfrm>
            <a:off x="5004360" y="720000"/>
            <a:ext cx="1655280" cy="358920"/>
          </a:xfrm>
          <a:prstGeom prst="rect">
            <a:avLst/>
          </a:prstGeom>
          <a:solidFill>
            <a:srgbClr val="000000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1500" b="0" strike="noStrike" spc="-1">
                <a:solidFill>
                  <a:srgbClr val="FFFFFF"/>
                </a:solidFill>
                <a:latin typeface="ITC Avant Garde Gothic LT Book"/>
                <a:ea typeface="DejaVu Sans"/>
              </a:rPr>
              <a:t>Capital Flottant</a:t>
            </a:r>
            <a:endParaRPr lang="fr-FR" sz="1500" b="0" strike="noStrike" spc="-1">
              <a:latin typeface="Arial"/>
            </a:endParaRPr>
          </a:p>
        </p:txBody>
      </p:sp>
      <p:sp>
        <p:nvSpPr>
          <p:cNvPr id="120" name="CustomShape 14"/>
          <p:cNvSpPr/>
          <p:nvPr/>
        </p:nvSpPr>
        <p:spPr>
          <a:xfrm>
            <a:off x="3923640" y="1656000"/>
            <a:ext cx="360" cy="9075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724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1" name="CustomShape 15"/>
          <p:cNvSpPr/>
          <p:nvPr/>
        </p:nvSpPr>
        <p:spPr>
          <a:xfrm>
            <a:off x="3960360" y="1917000"/>
            <a:ext cx="1006920" cy="358920"/>
          </a:xfrm>
          <a:prstGeom prst="rect">
            <a:avLst/>
          </a:prstGeom>
          <a:solidFill>
            <a:srgbClr val="EEECE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ITC Avant Garde Gothic LT Book"/>
                <a:ea typeface="DejaVu Sans"/>
              </a:rPr>
              <a:t>48,9 %</a:t>
            </a:r>
            <a:endParaRPr lang="fr-FR" sz="1800" b="0" strike="noStrike" spc="-1">
              <a:latin typeface="Arial"/>
            </a:endParaRPr>
          </a:p>
        </p:txBody>
      </p:sp>
      <p:pic>
        <p:nvPicPr>
          <p:cNvPr id="122" name="Picture 18"/>
          <p:cNvPicPr/>
          <p:nvPr/>
        </p:nvPicPr>
        <p:blipFill>
          <a:blip r:embed="rId9" cstate="print"/>
          <a:srcRect t="22676" b="24395"/>
          <a:stretch/>
        </p:blipFill>
        <p:spPr>
          <a:xfrm>
            <a:off x="3276000" y="2637000"/>
            <a:ext cx="1904040" cy="1006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0" y="5805360"/>
            <a:ext cx="9142920" cy="1051560"/>
          </a:xfrm>
          <a:prstGeom prst="rect">
            <a:avLst/>
          </a:prstGeom>
          <a:solidFill>
            <a:srgbClr val="10243E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3600" b="1" strike="noStrike" spc="-1" dirty="0">
                <a:solidFill>
                  <a:srgbClr val="FFFFFF"/>
                </a:solidFill>
                <a:uFillTx/>
                <a:latin typeface="Brown"/>
                <a:ea typeface="DejaVu Sans"/>
              </a:rPr>
              <a:t>La Télévision face à la mondialisation</a:t>
            </a:r>
            <a:endParaRPr lang="fr-FR" sz="3600" b="0" strike="noStrike" spc="-1" dirty="0">
              <a:latin typeface="Arial"/>
            </a:endParaRPr>
          </a:p>
        </p:txBody>
      </p:sp>
      <p:sp>
        <p:nvSpPr>
          <p:cNvPr id="124" name="CustomShape 2"/>
          <p:cNvSpPr/>
          <p:nvPr/>
        </p:nvSpPr>
        <p:spPr>
          <a:xfrm>
            <a:off x="0" y="0"/>
            <a:ext cx="9142920" cy="691560"/>
          </a:xfrm>
          <a:prstGeom prst="rect">
            <a:avLst/>
          </a:prstGeom>
          <a:solidFill>
            <a:srgbClr val="10243E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2800" b="0" strike="noStrike" spc="-1" dirty="0">
                <a:solidFill>
                  <a:srgbClr val="FFFFFF"/>
                </a:solidFill>
                <a:latin typeface="Brown"/>
                <a:ea typeface="DejaVu Sans"/>
              </a:rPr>
              <a:t>La concentration des médias : Le cas france tv</a:t>
            </a:r>
            <a:endParaRPr lang="fr-FR" sz="2800" b="0" strike="noStrike" spc="-1" dirty="0">
              <a:latin typeface="Arial"/>
            </a:endParaRPr>
          </a:p>
        </p:txBody>
      </p:sp>
      <p:pic>
        <p:nvPicPr>
          <p:cNvPr id="126" name="Picture 2"/>
          <p:cNvPicPr/>
          <p:nvPr/>
        </p:nvPicPr>
        <p:blipFill>
          <a:blip r:embed="rId2" cstate="print"/>
          <a:stretch/>
        </p:blipFill>
        <p:spPr>
          <a:xfrm>
            <a:off x="1979640" y="3158280"/>
            <a:ext cx="5061960" cy="873000"/>
          </a:xfrm>
          <a:prstGeom prst="rect">
            <a:avLst/>
          </a:prstGeom>
          <a:ln>
            <a:noFill/>
          </a:ln>
        </p:spPr>
      </p:pic>
      <p:pic>
        <p:nvPicPr>
          <p:cNvPr id="127" name="Picture 4"/>
          <p:cNvPicPr/>
          <p:nvPr/>
        </p:nvPicPr>
        <p:blipFill>
          <a:blip r:embed="rId3" cstate="print"/>
          <a:stretch/>
        </p:blipFill>
        <p:spPr>
          <a:xfrm>
            <a:off x="1674360" y="4875120"/>
            <a:ext cx="862200" cy="735840"/>
          </a:xfrm>
          <a:prstGeom prst="rect">
            <a:avLst/>
          </a:prstGeom>
          <a:ln>
            <a:noFill/>
          </a:ln>
        </p:spPr>
      </p:pic>
      <p:pic>
        <p:nvPicPr>
          <p:cNvPr id="128" name="Picture 6"/>
          <p:cNvPicPr/>
          <p:nvPr/>
        </p:nvPicPr>
        <p:blipFill>
          <a:blip r:embed="rId4" cstate="print"/>
          <a:stretch/>
        </p:blipFill>
        <p:spPr>
          <a:xfrm>
            <a:off x="216720" y="4869000"/>
            <a:ext cx="847440" cy="733320"/>
          </a:xfrm>
          <a:prstGeom prst="rect">
            <a:avLst/>
          </a:prstGeom>
          <a:ln>
            <a:noFill/>
          </a:ln>
        </p:spPr>
      </p:pic>
      <p:pic>
        <p:nvPicPr>
          <p:cNvPr id="129" name="Picture 8"/>
          <p:cNvPicPr/>
          <p:nvPr/>
        </p:nvPicPr>
        <p:blipFill>
          <a:blip r:embed="rId5" cstate="print"/>
          <a:stretch/>
        </p:blipFill>
        <p:spPr>
          <a:xfrm>
            <a:off x="3263400" y="4866480"/>
            <a:ext cx="861120" cy="735840"/>
          </a:xfrm>
          <a:prstGeom prst="rect">
            <a:avLst/>
          </a:prstGeom>
          <a:ln>
            <a:noFill/>
          </a:ln>
        </p:spPr>
      </p:pic>
      <p:pic>
        <p:nvPicPr>
          <p:cNvPr id="130" name="Picture 10"/>
          <p:cNvPicPr/>
          <p:nvPr/>
        </p:nvPicPr>
        <p:blipFill>
          <a:blip r:embed="rId6" cstate="print"/>
          <a:stretch/>
        </p:blipFill>
        <p:spPr>
          <a:xfrm>
            <a:off x="5282280" y="4875120"/>
            <a:ext cx="936000" cy="718920"/>
          </a:xfrm>
          <a:prstGeom prst="rect">
            <a:avLst/>
          </a:prstGeom>
          <a:ln>
            <a:noFill/>
          </a:ln>
        </p:spPr>
      </p:pic>
      <p:pic>
        <p:nvPicPr>
          <p:cNvPr id="131" name="Picture 12"/>
          <p:cNvPicPr/>
          <p:nvPr/>
        </p:nvPicPr>
        <p:blipFill>
          <a:blip r:embed="rId7" cstate="print"/>
          <a:stretch/>
        </p:blipFill>
        <p:spPr>
          <a:xfrm>
            <a:off x="7434720" y="4814280"/>
            <a:ext cx="936000" cy="746280"/>
          </a:xfrm>
          <a:prstGeom prst="rect">
            <a:avLst/>
          </a:prstGeom>
          <a:ln>
            <a:noFill/>
          </a:ln>
        </p:spPr>
      </p:pic>
      <p:pic>
        <p:nvPicPr>
          <p:cNvPr id="132" name="Picture 14"/>
          <p:cNvPicPr/>
          <p:nvPr/>
        </p:nvPicPr>
        <p:blipFill>
          <a:blip r:embed="rId8" cstate="print"/>
          <a:stretch/>
        </p:blipFill>
        <p:spPr>
          <a:xfrm>
            <a:off x="3060000" y="836640"/>
            <a:ext cx="2375280" cy="1582920"/>
          </a:xfrm>
          <a:prstGeom prst="rect">
            <a:avLst/>
          </a:prstGeom>
          <a:ln>
            <a:noFill/>
          </a:ln>
        </p:spPr>
      </p:pic>
      <p:sp>
        <p:nvSpPr>
          <p:cNvPr id="133" name="CustomShape 4"/>
          <p:cNvSpPr/>
          <p:nvPr/>
        </p:nvSpPr>
        <p:spPr>
          <a:xfrm>
            <a:off x="5436000" y="836640"/>
            <a:ext cx="2519280" cy="502920"/>
          </a:xfrm>
          <a:prstGeom prst="rect">
            <a:avLst/>
          </a:prstGeom>
          <a:solidFill>
            <a:srgbClr val="000000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Brown"/>
                <a:ea typeface="DejaVu Sans"/>
              </a:rPr>
              <a:t>État Français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134" name="CustomShape 5"/>
          <p:cNvSpPr/>
          <p:nvPr/>
        </p:nvSpPr>
        <p:spPr>
          <a:xfrm>
            <a:off x="4212000" y="2493000"/>
            <a:ext cx="360" cy="7909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724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5" name="CustomShape 6"/>
          <p:cNvSpPr/>
          <p:nvPr/>
        </p:nvSpPr>
        <p:spPr>
          <a:xfrm>
            <a:off x="4392000" y="2584440"/>
            <a:ext cx="1078920" cy="430920"/>
          </a:xfrm>
          <a:prstGeom prst="rect">
            <a:avLst/>
          </a:prstGeom>
          <a:solidFill>
            <a:srgbClr val="EEECE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000000"/>
                </a:solidFill>
                <a:latin typeface="ITC Avant Garde Gothic LT Book" pitchFamily="50" charset="0"/>
                <a:ea typeface="DejaVu Sans"/>
              </a:rPr>
              <a:t>100%</a:t>
            </a:r>
            <a:endParaRPr lang="fr-FR" sz="1800" b="0" strike="noStrike" spc="-1" dirty="0">
              <a:latin typeface="ITC Avant Garde Gothic LT Book" pitchFamily="50" charset="0"/>
            </a:endParaRPr>
          </a:p>
        </p:txBody>
      </p:sp>
      <p:sp>
        <p:nvSpPr>
          <p:cNvPr id="136" name="CustomShape 7"/>
          <p:cNvSpPr/>
          <p:nvPr/>
        </p:nvSpPr>
        <p:spPr>
          <a:xfrm>
            <a:off x="6948360" y="4077000"/>
            <a:ext cx="857520" cy="873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724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7" name="CustomShape 8"/>
          <p:cNvSpPr/>
          <p:nvPr/>
        </p:nvSpPr>
        <p:spPr>
          <a:xfrm>
            <a:off x="5565600" y="4047120"/>
            <a:ext cx="280080" cy="9032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724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8" name="CustomShape 9"/>
          <p:cNvSpPr/>
          <p:nvPr/>
        </p:nvSpPr>
        <p:spPr>
          <a:xfrm>
            <a:off x="3660480" y="4159080"/>
            <a:ext cx="258480" cy="6915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724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9" name="CustomShape 10"/>
          <p:cNvSpPr/>
          <p:nvPr/>
        </p:nvSpPr>
        <p:spPr>
          <a:xfrm flipH="1">
            <a:off x="2322000" y="4179600"/>
            <a:ext cx="218520" cy="6710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724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0" name="CustomShape 11"/>
          <p:cNvSpPr/>
          <p:nvPr/>
        </p:nvSpPr>
        <p:spPr>
          <a:xfrm flipH="1">
            <a:off x="1061640" y="4159080"/>
            <a:ext cx="1003320" cy="7149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724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CustomShape 2"/>
          <p:cNvSpPr/>
          <p:nvPr/>
        </p:nvSpPr>
        <p:spPr>
          <a:xfrm>
            <a:off x="0" y="6017760"/>
            <a:ext cx="9142920" cy="839160"/>
          </a:xfrm>
          <a:prstGeom prst="rect">
            <a:avLst/>
          </a:prstGeom>
          <a:solidFill>
            <a:srgbClr val="10243E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3200" b="0" strike="noStrike" spc="-1" dirty="0">
                <a:solidFill>
                  <a:srgbClr val="FFFFFF"/>
                </a:solidFill>
                <a:uFillTx/>
                <a:latin typeface="C+BoldItal"/>
                <a:ea typeface="DejaVu Sans"/>
              </a:rPr>
              <a:t>La Télévision face à la mondialisation</a:t>
            </a:r>
            <a:endParaRPr lang="fr-FR" sz="3200" b="0" strike="noStrike" spc="-1" dirty="0">
              <a:latin typeface="Arial"/>
            </a:endParaRPr>
          </a:p>
        </p:txBody>
      </p:sp>
      <p:sp>
        <p:nvSpPr>
          <p:cNvPr id="143" name="CustomShape 3"/>
          <p:cNvSpPr/>
          <p:nvPr/>
        </p:nvSpPr>
        <p:spPr>
          <a:xfrm>
            <a:off x="0" y="0"/>
            <a:ext cx="9142920" cy="691560"/>
          </a:xfrm>
          <a:prstGeom prst="rect">
            <a:avLst/>
          </a:prstGeom>
          <a:solidFill>
            <a:srgbClr val="10243E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2300" b="0" i="1" strike="noStrike" spc="-1" dirty="0">
                <a:solidFill>
                  <a:srgbClr val="FFFFFF"/>
                </a:solidFill>
                <a:latin typeface="C+BoldItal"/>
                <a:ea typeface="DejaVu Sans"/>
              </a:rPr>
              <a:t>La concentration des médias : Le cas du Groupe CANAL+</a:t>
            </a:r>
            <a:endParaRPr lang="fr-FR" sz="2300" b="0" strike="noStrike" spc="-1" dirty="0">
              <a:latin typeface="Arial"/>
            </a:endParaRPr>
          </a:p>
        </p:txBody>
      </p:sp>
      <p:pic>
        <p:nvPicPr>
          <p:cNvPr id="144" name="Picture 2"/>
          <p:cNvPicPr/>
          <p:nvPr/>
        </p:nvPicPr>
        <p:blipFill>
          <a:blip r:embed="rId2" cstate="print"/>
          <a:stretch/>
        </p:blipFill>
        <p:spPr>
          <a:xfrm>
            <a:off x="28440" y="5235120"/>
            <a:ext cx="2698560" cy="673920"/>
          </a:xfrm>
          <a:prstGeom prst="rect">
            <a:avLst/>
          </a:prstGeom>
          <a:ln>
            <a:noFill/>
          </a:ln>
        </p:spPr>
      </p:pic>
      <p:pic>
        <p:nvPicPr>
          <p:cNvPr id="145" name="Picture 4"/>
          <p:cNvPicPr/>
          <p:nvPr/>
        </p:nvPicPr>
        <p:blipFill>
          <a:blip r:embed="rId3" cstate="print"/>
          <a:stretch/>
        </p:blipFill>
        <p:spPr>
          <a:xfrm>
            <a:off x="2756880" y="5220000"/>
            <a:ext cx="1366920" cy="699120"/>
          </a:xfrm>
          <a:prstGeom prst="rect">
            <a:avLst/>
          </a:prstGeom>
          <a:ln>
            <a:noFill/>
          </a:ln>
        </p:spPr>
      </p:pic>
      <p:pic>
        <p:nvPicPr>
          <p:cNvPr id="146" name="Picture 6"/>
          <p:cNvPicPr/>
          <p:nvPr/>
        </p:nvPicPr>
        <p:blipFill>
          <a:blip r:embed="rId4" cstate="print"/>
          <a:stretch/>
        </p:blipFill>
        <p:spPr>
          <a:xfrm>
            <a:off x="6930360" y="5262120"/>
            <a:ext cx="2194560" cy="619920"/>
          </a:xfrm>
          <a:prstGeom prst="rect">
            <a:avLst/>
          </a:prstGeom>
          <a:ln>
            <a:noFill/>
          </a:ln>
        </p:spPr>
      </p:pic>
      <p:pic>
        <p:nvPicPr>
          <p:cNvPr id="147" name="Picture 8"/>
          <p:cNvPicPr/>
          <p:nvPr/>
        </p:nvPicPr>
        <p:blipFill>
          <a:blip r:embed="rId5" cstate="print"/>
          <a:stretch/>
        </p:blipFill>
        <p:spPr>
          <a:xfrm>
            <a:off x="4212000" y="5230080"/>
            <a:ext cx="2660400" cy="670680"/>
          </a:xfrm>
          <a:prstGeom prst="rect">
            <a:avLst/>
          </a:prstGeom>
          <a:ln>
            <a:noFill/>
          </a:ln>
        </p:spPr>
      </p:pic>
      <p:pic>
        <p:nvPicPr>
          <p:cNvPr id="148" name="Picture 10"/>
          <p:cNvPicPr/>
          <p:nvPr/>
        </p:nvPicPr>
        <p:blipFill>
          <a:blip r:embed="rId6" cstate="print"/>
          <a:stretch/>
        </p:blipFill>
        <p:spPr>
          <a:xfrm>
            <a:off x="2123640" y="2709000"/>
            <a:ext cx="4917960" cy="1843560"/>
          </a:xfrm>
          <a:prstGeom prst="rect">
            <a:avLst/>
          </a:prstGeom>
          <a:ln>
            <a:noFill/>
          </a:ln>
        </p:spPr>
      </p:pic>
      <p:pic>
        <p:nvPicPr>
          <p:cNvPr id="149" name="Picture 12"/>
          <p:cNvPicPr/>
          <p:nvPr/>
        </p:nvPicPr>
        <p:blipFill>
          <a:blip r:embed="rId7" cstate="print"/>
          <a:stretch/>
        </p:blipFill>
        <p:spPr>
          <a:xfrm>
            <a:off x="2411640" y="692640"/>
            <a:ext cx="4103280" cy="880560"/>
          </a:xfrm>
          <a:prstGeom prst="rect">
            <a:avLst/>
          </a:prstGeom>
          <a:ln>
            <a:noFill/>
          </a:ln>
        </p:spPr>
      </p:pic>
      <p:sp>
        <p:nvSpPr>
          <p:cNvPr id="150" name="CustomShape 4"/>
          <p:cNvSpPr/>
          <p:nvPr/>
        </p:nvSpPr>
        <p:spPr>
          <a:xfrm>
            <a:off x="4284000" y="1556640"/>
            <a:ext cx="360" cy="11509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724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1" name="CustomShape 5"/>
          <p:cNvSpPr/>
          <p:nvPr/>
        </p:nvSpPr>
        <p:spPr>
          <a:xfrm flipH="1">
            <a:off x="1523520" y="3933000"/>
            <a:ext cx="1143720" cy="1295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724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2" name="CustomShape 6"/>
          <p:cNvSpPr/>
          <p:nvPr/>
        </p:nvSpPr>
        <p:spPr>
          <a:xfrm>
            <a:off x="3403080" y="3933000"/>
            <a:ext cx="36720" cy="12859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724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3" name="CustomShape 7"/>
          <p:cNvSpPr/>
          <p:nvPr/>
        </p:nvSpPr>
        <p:spPr>
          <a:xfrm>
            <a:off x="4583160" y="4005000"/>
            <a:ext cx="958320" cy="1223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724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4" name="CustomShape 8"/>
          <p:cNvSpPr/>
          <p:nvPr/>
        </p:nvSpPr>
        <p:spPr>
          <a:xfrm>
            <a:off x="7130160" y="4421880"/>
            <a:ext cx="1473480" cy="8071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724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5" name="CustomShape 9"/>
          <p:cNvSpPr/>
          <p:nvPr/>
        </p:nvSpPr>
        <p:spPr>
          <a:xfrm>
            <a:off x="4500000" y="1845000"/>
            <a:ext cx="976802" cy="405720"/>
          </a:xfrm>
          <a:prstGeom prst="rect">
            <a:avLst/>
          </a:prstGeom>
          <a:solidFill>
            <a:srgbClr val="EEECE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b="0" strike="noStrike" spc="-1" dirty="0">
                <a:latin typeface="ITC Avant Garde Gothic LT Book" pitchFamily="50" charset="0"/>
                <a:ea typeface="DejaVu Sans"/>
              </a:rPr>
              <a:t>100%</a:t>
            </a:r>
            <a:endParaRPr lang="fr-FR" b="0" strike="noStrike" spc="-1" dirty="0">
              <a:latin typeface="ITC Avant Garde Gothic LT Book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CustomShape 1"/>
          <p:cNvSpPr/>
          <p:nvPr/>
        </p:nvSpPr>
        <p:spPr>
          <a:xfrm>
            <a:off x="0" y="0"/>
            <a:ext cx="9142920" cy="691560"/>
          </a:xfrm>
          <a:prstGeom prst="rect">
            <a:avLst/>
          </a:prstGeom>
          <a:solidFill>
            <a:srgbClr val="10243E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3000" b="0" strike="noStrike" spc="-1" dirty="0">
                <a:solidFill>
                  <a:srgbClr val="FFFFFF"/>
                </a:solidFill>
                <a:latin typeface="HelveticaNeue"/>
                <a:ea typeface="DejaVu Sans"/>
              </a:rPr>
              <a:t>La concentration des médias : Le cas du Groupe M6</a:t>
            </a:r>
            <a:endParaRPr lang="fr-FR" sz="3000" b="0" strike="noStrike" spc="-1" dirty="0">
              <a:latin typeface="HelveticaNeue"/>
            </a:endParaRPr>
          </a:p>
        </p:txBody>
      </p:sp>
      <p:sp>
        <p:nvSpPr>
          <p:cNvPr id="157" name="CustomShape 2"/>
          <p:cNvSpPr/>
          <p:nvPr/>
        </p:nvSpPr>
        <p:spPr>
          <a:xfrm>
            <a:off x="0" y="5805360"/>
            <a:ext cx="9142920" cy="1051560"/>
          </a:xfrm>
          <a:prstGeom prst="rect">
            <a:avLst/>
          </a:prstGeom>
          <a:solidFill>
            <a:srgbClr val="10243E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3900" b="1" strike="noStrike" spc="-1" dirty="0">
                <a:solidFill>
                  <a:srgbClr val="FFFFFF"/>
                </a:solidFill>
                <a:uFillTx/>
                <a:latin typeface="HelveticaNeue"/>
                <a:ea typeface="DejaVu Sans"/>
              </a:rPr>
              <a:t>La Télévision face à la mondialisation</a:t>
            </a:r>
            <a:endParaRPr lang="fr-FR" sz="3900" b="1" strike="noStrike" spc="-1" dirty="0">
              <a:latin typeface="HelveticaNeue"/>
            </a:endParaRPr>
          </a:p>
        </p:txBody>
      </p:sp>
      <p:pic>
        <p:nvPicPr>
          <p:cNvPr id="159" name="Picture 2"/>
          <p:cNvPicPr/>
          <p:nvPr/>
        </p:nvPicPr>
        <p:blipFill>
          <a:blip r:embed="rId2" cstate="print"/>
          <a:stretch/>
        </p:blipFill>
        <p:spPr>
          <a:xfrm>
            <a:off x="179640" y="4653000"/>
            <a:ext cx="1302480" cy="1006920"/>
          </a:xfrm>
          <a:prstGeom prst="rect">
            <a:avLst/>
          </a:prstGeom>
          <a:ln>
            <a:noFill/>
          </a:ln>
        </p:spPr>
      </p:pic>
      <p:pic>
        <p:nvPicPr>
          <p:cNvPr id="160" name="Picture 4"/>
          <p:cNvPicPr/>
          <p:nvPr/>
        </p:nvPicPr>
        <p:blipFill>
          <a:blip r:embed="rId3" cstate="print"/>
          <a:stretch/>
        </p:blipFill>
        <p:spPr>
          <a:xfrm>
            <a:off x="2123640" y="4725000"/>
            <a:ext cx="1921680" cy="934920"/>
          </a:xfrm>
          <a:prstGeom prst="rect">
            <a:avLst/>
          </a:prstGeom>
          <a:ln>
            <a:noFill/>
          </a:ln>
        </p:spPr>
      </p:pic>
      <p:pic>
        <p:nvPicPr>
          <p:cNvPr id="161" name="Picture 6"/>
          <p:cNvPicPr/>
          <p:nvPr/>
        </p:nvPicPr>
        <p:blipFill>
          <a:blip r:embed="rId4" cstate="print"/>
          <a:stretch/>
        </p:blipFill>
        <p:spPr>
          <a:xfrm>
            <a:off x="4716000" y="4797000"/>
            <a:ext cx="2015280" cy="1020600"/>
          </a:xfrm>
          <a:prstGeom prst="rect">
            <a:avLst/>
          </a:prstGeom>
          <a:ln>
            <a:noFill/>
          </a:ln>
        </p:spPr>
      </p:pic>
      <p:pic>
        <p:nvPicPr>
          <p:cNvPr id="162" name="Picture 8"/>
          <p:cNvPicPr/>
          <p:nvPr/>
        </p:nvPicPr>
        <p:blipFill>
          <a:blip r:embed="rId5" cstate="print"/>
          <a:stretch/>
        </p:blipFill>
        <p:spPr>
          <a:xfrm>
            <a:off x="7596360" y="4581000"/>
            <a:ext cx="1366920" cy="975960"/>
          </a:xfrm>
          <a:prstGeom prst="rect">
            <a:avLst/>
          </a:prstGeom>
          <a:ln>
            <a:noFill/>
          </a:ln>
        </p:spPr>
      </p:pic>
      <p:pic>
        <p:nvPicPr>
          <p:cNvPr id="163" name="Picture 10"/>
          <p:cNvPicPr/>
          <p:nvPr/>
        </p:nvPicPr>
        <p:blipFill>
          <a:blip r:embed="rId6" cstate="print"/>
          <a:stretch/>
        </p:blipFill>
        <p:spPr>
          <a:xfrm>
            <a:off x="2699640" y="2349000"/>
            <a:ext cx="2953440" cy="1871280"/>
          </a:xfrm>
          <a:prstGeom prst="rect">
            <a:avLst/>
          </a:prstGeom>
          <a:ln>
            <a:noFill/>
          </a:ln>
        </p:spPr>
      </p:pic>
      <p:pic>
        <p:nvPicPr>
          <p:cNvPr id="164" name="Picture 12"/>
          <p:cNvPicPr/>
          <p:nvPr/>
        </p:nvPicPr>
        <p:blipFill>
          <a:blip r:embed="rId7" cstate="print"/>
          <a:stretch/>
        </p:blipFill>
        <p:spPr>
          <a:xfrm>
            <a:off x="107640" y="692640"/>
            <a:ext cx="1834920" cy="1150920"/>
          </a:xfrm>
          <a:prstGeom prst="rect">
            <a:avLst/>
          </a:prstGeom>
          <a:ln>
            <a:noFill/>
          </a:ln>
        </p:spPr>
      </p:pic>
      <p:pic>
        <p:nvPicPr>
          <p:cNvPr id="165" name="Picture 14"/>
          <p:cNvPicPr/>
          <p:nvPr/>
        </p:nvPicPr>
        <p:blipFill>
          <a:blip r:embed="rId8" cstate="print"/>
          <a:stretch/>
        </p:blipFill>
        <p:spPr>
          <a:xfrm>
            <a:off x="3060000" y="692640"/>
            <a:ext cx="2365200" cy="1141920"/>
          </a:xfrm>
          <a:prstGeom prst="rect">
            <a:avLst/>
          </a:prstGeom>
          <a:ln>
            <a:noFill/>
          </a:ln>
        </p:spPr>
      </p:pic>
      <p:pic>
        <p:nvPicPr>
          <p:cNvPr id="166" name="Picture 14"/>
          <p:cNvPicPr/>
          <p:nvPr/>
        </p:nvPicPr>
        <p:blipFill>
          <a:blip r:embed="rId9" cstate="print"/>
          <a:stretch/>
        </p:blipFill>
        <p:spPr>
          <a:xfrm>
            <a:off x="6839640" y="692640"/>
            <a:ext cx="2303280" cy="1150920"/>
          </a:xfrm>
          <a:prstGeom prst="rect">
            <a:avLst/>
          </a:prstGeom>
          <a:ln>
            <a:noFill/>
          </a:ln>
        </p:spPr>
      </p:pic>
      <p:sp>
        <p:nvSpPr>
          <p:cNvPr id="167" name="CustomShape 4"/>
          <p:cNvSpPr/>
          <p:nvPr/>
        </p:nvSpPr>
        <p:spPr>
          <a:xfrm flipH="1">
            <a:off x="1474200" y="4077000"/>
            <a:ext cx="1150920" cy="5749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724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8" name="CustomShape 5"/>
          <p:cNvSpPr/>
          <p:nvPr/>
        </p:nvSpPr>
        <p:spPr>
          <a:xfrm flipH="1">
            <a:off x="3130560" y="4149000"/>
            <a:ext cx="358920" cy="5749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724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9" name="CustomShape 6"/>
          <p:cNvSpPr/>
          <p:nvPr/>
        </p:nvSpPr>
        <p:spPr>
          <a:xfrm>
            <a:off x="5508000" y="4221000"/>
            <a:ext cx="286920" cy="7189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724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0" name="CustomShape 7"/>
          <p:cNvSpPr/>
          <p:nvPr/>
        </p:nvSpPr>
        <p:spPr>
          <a:xfrm>
            <a:off x="5724000" y="3645000"/>
            <a:ext cx="1799280" cy="10069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724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1" name="CustomShape 8"/>
          <p:cNvSpPr/>
          <p:nvPr/>
        </p:nvSpPr>
        <p:spPr>
          <a:xfrm>
            <a:off x="899640" y="2205000"/>
            <a:ext cx="1006920" cy="502920"/>
          </a:xfrm>
          <a:prstGeom prst="rect">
            <a:avLst/>
          </a:prstGeom>
          <a:solidFill>
            <a:srgbClr val="EEECE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000000"/>
                </a:solidFill>
                <a:latin typeface="ITC Avant Garde Gothic LT Book" pitchFamily="50" charset="0"/>
                <a:ea typeface="DejaVu Sans"/>
              </a:rPr>
              <a:t>48,26 %</a:t>
            </a:r>
            <a:endParaRPr lang="fr-FR" sz="1800" b="0" strike="noStrike" spc="-1" dirty="0">
              <a:latin typeface="ITC Avant Garde Gothic LT Book" pitchFamily="50" charset="0"/>
            </a:endParaRPr>
          </a:p>
        </p:txBody>
      </p:sp>
      <p:sp>
        <p:nvSpPr>
          <p:cNvPr id="172" name="CustomShape 9"/>
          <p:cNvSpPr/>
          <p:nvPr/>
        </p:nvSpPr>
        <p:spPr>
          <a:xfrm>
            <a:off x="1691640" y="1917000"/>
            <a:ext cx="934920" cy="5749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724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3" name="CustomShape 10"/>
          <p:cNvSpPr/>
          <p:nvPr/>
        </p:nvSpPr>
        <p:spPr>
          <a:xfrm>
            <a:off x="4068000" y="1845000"/>
            <a:ext cx="70920" cy="5029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724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4" name="CustomShape 11"/>
          <p:cNvSpPr/>
          <p:nvPr/>
        </p:nvSpPr>
        <p:spPr>
          <a:xfrm>
            <a:off x="4284000" y="1917000"/>
            <a:ext cx="1222920" cy="358920"/>
          </a:xfrm>
          <a:prstGeom prst="rect">
            <a:avLst/>
          </a:prstGeom>
          <a:solidFill>
            <a:srgbClr val="EEECE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000000"/>
                </a:solidFill>
                <a:latin typeface="ITC Avant Garde Gothic LT Book" pitchFamily="50" charset="0"/>
                <a:ea typeface="DejaVu Sans"/>
              </a:rPr>
              <a:t>7,24%</a:t>
            </a:r>
            <a:endParaRPr lang="fr-FR" sz="1800" b="0" strike="noStrike" spc="-1" dirty="0">
              <a:latin typeface="ITC Avant Garde Gothic LT Book" pitchFamily="50" charset="0"/>
            </a:endParaRPr>
          </a:p>
        </p:txBody>
      </p:sp>
      <p:sp>
        <p:nvSpPr>
          <p:cNvPr id="175" name="CustomShape 12"/>
          <p:cNvSpPr/>
          <p:nvPr/>
        </p:nvSpPr>
        <p:spPr>
          <a:xfrm>
            <a:off x="6228360" y="2277000"/>
            <a:ext cx="1294920" cy="358920"/>
          </a:xfrm>
          <a:prstGeom prst="rect">
            <a:avLst/>
          </a:prstGeom>
          <a:solidFill>
            <a:srgbClr val="EEECE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000000"/>
                </a:solidFill>
                <a:latin typeface="ITC Avant Garde Gothic LT Book" pitchFamily="50" charset="0"/>
                <a:ea typeface="DejaVu Sans"/>
              </a:rPr>
              <a:t>0,81 %</a:t>
            </a:r>
            <a:endParaRPr lang="fr-FR" sz="1800" b="0" strike="noStrike" spc="-1" dirty="0">
              <a:latin typeface="ITC Avant Garde Gothic LT Book" pitchFamily="50" charset="0"/>
            </a:endParaRPr>
          </a:p>
        </p:txBody>
      </p:sp>
      <p:sp>
        <p:nvSpPr>
          <p:cNvPr id="176" name="CustomShape 13"/>
          <p:cNvSpPr/>
          <p:nvPr/>
        </p:nvSpPr>
        <p:spPr>
          <a:xfrm flipH="1">
            <a:off x="5722560" y="1772640"/>
            <a:ext cx="1006920" cy="6469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724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7" name="CustomShape 14"/>
          <p:cNvSpPr/>
          <p:nvPr/>
        </p:nvSpPr>
        <p:spPr>
          <a:xfrm>
            <a:off x="7884360" y="1845000"/>
            <a:ext cx="1258560" cy="430920"/>
          </a:xfrm>
          <a:prstGeom prst="rect">
            <a:avLst/>
          </a:prstGeom>
          <a:solidFill>
            <a:srgbClr val="000000"/>
          </a:solidFill>
          <a:ln w="255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1800" b="0" strike="noStrike" spc="-1">
                <a:solidFill>
                  <a:srgbClr val="FFFFFF"/>
                </a:solidFill>
                <a:latin typeface="Calibri"/>
                <a:ea typeface="DejaVu Sans"/>
              </a:rPr>
              <a:t>Salariés</a:t>
            </a:r>
            <a:endParaRPr lang="fr-FR" sz="1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9" name="CustomShape 2"/>
          <p:cNvSpPr/>
          <p:nvPr/>
        </p:nvSpPr>
        <p:spPr>
          <a:xfrm>
            <a:off x="457200" y="1600200"/>
            <a:ext cx="8228520" cy="4524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0" name="CustomShape 3"/>
          <p:cNvSpPr/>
          <p:nvPr/>
        </p:nvSpPr>
        <p:spPr>
          <a:xfrm>
            <a:off x="0" y="0"/>
            <a:ext cx="9142920" cy="691560"/>
          </a:xfrm>
          <a:prstGeom prst="rect">
            <a:avLst/>
          </a:prstGeom>
          <a:solidFill>
            <a:srgbClr val="10243E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3200" b="0" strike="noStrike" spc="-1" dirty="0">
                <a:solidFill>
                  <a:srgbClr val="FFFFFF"/>
                </a:solidFill>
                <a:latin typeface="HelveticaNeue"/>
                <a:ea typeface="DejaVu Sans"/>
              </a:rPr>
              <a:t>La concentration des médias : Le Cas Arte</a:t>
            </a:r>
            <a:endParaRPr lang="fr-FR" sz="3200" b="0" strike="noStrike" spc="-1" dirty="0">
              <a:latin typeface="Arial"/>
            </a:endParaRPr>
          </a:p>
        </p:txBody>
      </p:sp>
      <p:sp>
        <p:nvSpPr>
          <p:cNvPr id="181" name="CustomShape 4"/>
          <p:cNvSpPr/>
          <p:nvPr/>
        </p:nvSpPr>
        <p:spPr>
          <a:xfrm>
            <a:off x="0" y="5805360"/>
            <a:ext cx="9142920" cy="1051560"/>
          </a:xfrm>
          <a:prstGeom prst="rect">
            <a:avLst/>
          </a:prstGeom>
          <a:solidFill>
            <a:srgbClr val="10243E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3900" b="1" strike="noStrike" spc="-1" dirty="0">
                <a:solidFill>
                  <a:srgbClr val="FFFFFF"/>
                </a:solidFill>
                <a:uFillTx/>
                <a:latin typeface="HelveticaNeue"/>
                <a:ea typeface="DejaVu Sans"/>
              </a:rPr>
              <a:t>La Télévision face à la mondialisation</a:t>
            </a:r>
            <a:endParaRPr lang="fr-FR" sz="3900" b="1" strike="noStrike" spc="-1" dirty="0">
              <a:latin typeface="Arial"/>
            </a:endParaRPr>
          </a:p>
        </p:txBody>
      </p:sp>
      <p:pic>
        <p:nvPicPr>
          <p:cNvPr id="183" name="Picture 2"/>
          <p:cNvPicPr/>
          <p:nvPr/>
        </p:nvPicPr>
        <p:blipFill>
          <a:blip r:embed="rId2" cstate="print"/>
          <a:stretch/>
        </p:blipFill>
        <p:spPr>
          <a:xfrm>
            <a:off x="107640" y="4599000"/>
            <a:ext cx="286920" cy="1186920"/>
          </a:xfrm>
          <a:prstGeom prst="rect">
            <a:avLst/>
          </a:prstGeom>
          <a:ln>
            <a:noFill/>
          </a:ln>
        </p:spPr>
      </p:pic>
      <p:sp>
        <p:nvSpPr>
          <p:cNvPr id="184" name="CustomShape 6"/>
          <p:cNvSpPr/>
          <p:nvPr/>
        </p:nvSpPr>
        <p:spPr>
          <a:xfrm>
            <a:off x="539640" y="5301360"/>
            <a:ext cx="934920" cy="430920"/>
          </a:xfrm>
          <a:prstGeom prst="rect">
            <a:avLst/>
          </a:prstGeom>
          <a:solidFill>
            <a:srgbClr val="000000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1600" b="0" i="1" strike="noStrike" spc="-1" dirty="0">
                <a:solidFill>
                  <a:srgbClr val="FFFFFF"/>
                </a:solidFill>
                <a:latin typeface="HelveticaNeue"/>
                <a:ea typeface="DejaVu Sans"/>
              </a:rPr>
              <a:t>France</a:t>
            </a:r>
            <a:endParaRPr lang="fr-FR" sz="1600" b="0" strike="noStrike" spc="-1" dirty="0">
              <a:latin typeface="Arial"/>
            </a:endParaRPr>
          </a:p>
        </p:txBody>
      </p:sp>
      <p:pic>
        <p:nvPicPr>
          <p:cNvPr id="185" name="Picture 4"/>
          <p:cNvPicPr/>
          <p:nvPr/>
        </p:nvPicPr>
        <p:blipFill>
          <a:blip r:embed="rId3" cstate="print"/>
          <a:stretch/>
        </p:blipFill>
        <p:spPr>
          <a:xfrm>
            <a:off x="107640" y="3213000"/>
            <a:ext cx="2943720" cy="718920"/>
          </a:xfrm>
          <a:prstGeom prst="rect">
            <a:avLst/>
          </a:prstGeom>
          <a:ln>
            <a:noFill/>
          </a:ln>
        </p:spPr>
      </p:pic>
      <p:pic>
        <p:nvPicPr>
          <p:cNvPr id="186" name="Picture 2"/>
          <p:cNvPicPr/>
          <p:nvPr/>
        </p:nvPicPr>
        <p:blipFill>
          <a:blip r:embed="rId2" cstate="print"/>
          <a:stretch/>
        </p:blipFill>
        <p:spPr>
          <a:xfrm>
            <a:off x="1547640" y="4581000"/>
            <a:ext cx="286920" cy="1186920"/>
          </a:xfrm>
          <a:prstGeom prst="rect">
            <a:avLst/>
          </a:prstGeom>
          <a:ln>
            <a:noFill/>
          </a:ln>
        </p:spPr>
      </p:pic>
      <p:pic>
        <p:nvPicPr>
          <p:cNvPr id="187" name="Picture 2"/>
          <p:cNvPicPr/>
          <p:nvPr/>
        </p:nvPicPr>
        <p:blipFill>
          <a:blip r:embed="rId4" cstate="print"/>
          <a:stretch/>
        </p:blipFill>
        <p:spPr>
          <a:xfrm>
            <a:off x="3060000" y="4509000"/>
            <a:ext cx="308880" cy="1276920"/>
          </a:xfrm>
          <a:prstGeom prst="rect">
            <a:avLst/>
          </a:prstGeom>
          <a:ln>
            <a:noFill/>
          </a:ln>
        </p:spPr>
      </p:pic>
      <p:sp>
        <p:nvSpPr>
          <p:cNvPr id="188" name="CustomShape 7"/>
          <p:cNvSpPr/>
          <p:nvPr/>
        </p:nvSpPr>
        <p:spPr>
          <a:xfrm>
            <a:off x="1907640" y="5301360"/>
            <a:ext cx="1150920" cy="430920"/>
          </a:xfrm>
          <a:prstGeom prst="rect">
            <a:avLst/>
          </a:prstGeom>
          <a:solidFill>
            <a:srgbClr val="000000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1600" b="0" i="1" strike="noStrike" spc="-1">
                <a:solidFill>
                  <a:srgbClr val="FFFFFF"/>
                </a:solidFill>
                <a:latin typeface="HelveticaNeue"/>
                <a:ea typeface="DejaVu Sans"/>
              </a:rPr>
              <a:t>Belgique</a:t>
            </a:r>
            <a:endParaRPr lang="fr-FR" sz="1600" b="0" strike="noStrike" spc="-1">
              <a:latin typeface="Arial"/>
            </a:endParaRPr>
          </a:p>
        </p:txBody>
      </p:sp>
      <p:sp>
        <p:nvSpPr>
          <p:cNvPr id="189" name="CustomShape 8"/>
          <p:cNvSpPr/>
          <p:nvPr/>
        </p:nvSpPr>
        <p:spPr>
          <a:xfrm>
            <a:off x="3492000" y="5301360"/>
            <a:ext cx="1222920" cy="430920"/>
          </a:xfrm>
          <a:prstGeom prst="rect">
            <a:avLst/>
          </a:prstGeom>
          <a:solidFill>
            <a:srgbClr val="000000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1600" b="0" i="1" strike="noStrike" spc="-1">
                <a:solidFill>
                  <a:srgbClr val="FFFFFF"/>
                </a:solidFill>
                <a:latin typeface="HelveticaNeue"/>
                <a:ea typeface="DejaVu Sans"/>
              </a:rPr>
              <a:t>Allemagne</a:t>
            </a:r>
            <a:endParaRPr lang="fr-FR" sz="1600" b="0" strike="noStrike" spc="-1">
              <a:latin typeface="Arial"/>
            </a:endParaRPr>
          </a:p>
        </p:txBody>
      </p:sp>
      <p:sp>
        <p:nvSpPr>
          <p:cNvPr id="190" name="CustomShape 9"/>
          <p:cNvSpPr/>
          <p:nvPr/>
        </p:nvSpPr>
        <p:spPr>
          <a:xfrm>
            <a:off x="827640" y="3933000"/>
            <a:ext cx="70920" cy="12949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724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1" name="CustomShape 10"/>
          <p:cNvSpPr/>
          <p:nvPr/>
        </p:nvSpPr>
        <p:spPr>
          <a:xfrm>
            <a:off x="1979640" y="3933000"/>
            <a:ext cx="430920" cy="12949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724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2" name="CustomShape 11"/>
          <p:cNvSpPr/>
          <p:nvPr/>
        </p:nvSpPr>
        <p:spPr>
          <a:xfrm>
            <a:off x="2771640" y="3933000"/>
            <a:ext cx="1222920" cy="12229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724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3" name="CustomShape 12"/>
          <p:cNvSpPr/>
          <p:nvPr/>
        </p:nvSpPr>
        <p:spPr>
          <a:xfrm>
            <a:off x="323640" y="836640"/>
            <a:ext cx="3383280" cy="64692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1700" b="1" i="1" strike="noStrike" spc="-1" dirty="0">
                <a:solidFill>
                  <a:srgbClr val="000000"/>
                </a:solidFill>
                <a:latin typeface="HelveticaNeue"/>
                <a:ea typeface="DejaVu Sans"/>
              </a:rPr>
              <a:t>Arte Deutschland TV </a:t>
            </a:r>
            <a:r>
              <a:rPr lang="fr-FR" sz="1700" b="1" i="1" strike="noStrike" spc="-1" dirty="0" err="1">
                <a:solidFill>
                  <a:srgbClr val="000000"/>
                </a:solidFill>
                <a:latin typeface="HelveticaNeue"/>
                <a:ea typeface="DejaVu Sans"/>
              </a:rPr>
              <a:t>GmbH</a:t>
            </a:r>
            <a:r>
              <a:rPr lang="fr-FR" sz="1700" b="1" i="1" strike="noStrike" spc="-1" dirty="0">
                <a:solidFill>
                  <a:srgbClr val="000000"/>
                </a:solidFill>
                <a:latin typeface="HelveticaNeue"/>
                <a:ea typeface="DejaVu Sans"/>
              </a:rPr>
              <a:t> (50%)</a:t>
            </a:r>
            <a:endParaRPr lang="fr-FR" sz="1700" b="0" strike="noStrike" spc="-1" dirty="0">
              <a:latin typeface="Arial"/>
            </a:endParaRPr>
          </a:p>
        </p:txBody>
      </p:sp>
      <p:sp>
        <p:nvSpPr>
          <p:cNvPr id="194" name="CustomShape 13"/>
          <p:cNvSpPr/>
          <p:nvPr/>
        </p:nvSpPr>
        <p:spPr>
          <a:xfrm>
            <a:off x="2051640" y="2277000"/>
            <a:ext cx="2807280" cy="64692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1500" b="1" i="1" strike="noStrike" spc="-1" dirty="0">
                <a:solidFill>
                  <a:srgbClr val="000000"/>
                </a:solidFill>
                <a:latin typeface="HelveticaNeue"/>
                <a:ea typeface="DejaVu Sans"/>
              </a:rPr>
              <a:t>Arte – La Sept France (50%)</a:t>
            </a:r>
            <a:endParaRPr lang="fr-FR" sz="1500" b="0" strike="noStrike" spc="-1" dirty="0">
              <a:latin typeface="Arial"/>
            </a:endParaRPr>
          </a:p>
        </p:txBody>
      </p:sp>
      <p:sp>
        <p:nvSpPr>
          <p:cNvPr id="195" name="CustomShape 14"/>
          <p:cNvSpPr/>
          <p:nvPr/>
        </p:nvSpPr>
        <p:spPr>
          <a:xfrm flipH="1">
            <a:off x="754200" y="1556640"/>
            <a:ext cx="142920" cy="1727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724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6" name="CustomShape 15"/>
          <p:cNvSpPr/>
          <p:nvPr/>
        </p:nvSpPr>
        <p:spPr>
          <a:xfrm flipH="1">
            <a:off x="1042200" y="2601000"/>
            <a:ext cx="1006920" cy="6829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724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97" name="Picture 6"/>
          <p:cNvPicPr/>
          <p:nvPr/>
        </p:nvPicPr>
        <p:blipFill>
          <a:blip r:embed="rId5" cstate="print"/>
          <a:stretch/>
        </p:blipFill>
        <p:spPr>
          <a:xfrm>
            <a:off x="6804360" y="692640"/>
            <a:ext cx="1725840" cy="574920"/>
          </a:xfrm>
          <a:prstGeom prst="rect">
            <a:avLst/>
          </a:prstGeom>
          <a:ln>
            <a:noFill/>
          </a:ln>
        </p:spPr>
      </p:pic>
      <p:pic>
        <p:nvPicPr>
          <p:cNvPr id="198" name="Picture 8"/>
          <p:cNvPicPr/>
          <p:nvPr/>
        </p:nvPicPr>
        <p:blipFill>
          <a:blip r:embed="rId6" cstate="print"/>
          <a:stretch/>
        </p:blipFill>
        <p:spPr>
          <a:xfrm>
            <a:off x="6804360" y="1268640"/>
            <a:ext cx="1655280" cy="718920"/>
          </a:xfrm>
          <a:prstGeom prst="rect">
            <a:avLst/>
          </a:prstGeom>
          <a:ln>
            <a:noFill/>
          </a:ln>
        </p:spPr>
      </p:pic>
      <p:sp>
        <p:nvSpPr>
          <p:cNvPr id="199" name="CustomShape 16"/>
          <p:cNvSpPr/>
          <p:nvPr/>
        </p:nvSpPr>
        <p:spPr>
          <a:xfrm>
            <a:off x="8532360" y="692640"/>
            <a:ext cx="610560" cy="57492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1600" b="0" i="1" strike="noStrike" spc="-1" dirty="0">
                <a:latin typeface="HelveticaNeue"/>
                <a:ea typeface="DejaVu Sans"/>
              </a:rPr>
              <a:t>50%</a:t>
            </a:r>
            <a:endParaRPr lang="fr-FR" sz="1600" b="0" strike="noStrike" spc="-1" dirty="0">
              <a:latin typeface="Arial"/>
            </a:endParaRPr>
          </a:p>
        </p:txBody>
      </p:sp>
      <p:sp>
        <p:nvSpPr>
          <p:cNvPr id="200" name="CustomShape 17"/>
          <p:cNvSpPr/>
          <p:nvPr/>
        </p:nvSpPr>
        <p:spPr>
          <a:xfrm>
            <a:off x="8532360" y="1340640"/>
            <a:ext cx="610560" cy="57492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1600" b="0" i="1" strike="noStrike" spc="-1" dirty="0">
                <a:latin typeface="HelveticaNeue"/>
                <a:ea typeface="DejaVu Sans"/>
              </a:rPr>
              <a:t>50%</a:t>
            </a:r>
            <a:endParaRPr lang="fr-FR" sz="1600" b="0" strike="noStrike" spc="-1" dirty="0">
              <a:latin typeface="Arial"/>
            </a:endParaRPr>
          </a:p>
        </p:txBody>
      </p:sp>
      <p:sp>
        <p:nvSpPr>
          <p:cNvPr id="201" name="CustomShape 18"/>
          <p:cNvSpPr/>
          <p:nvPr/>
        </p:nvSpPr>
        <p:spPr>
          <a:xfrm>
            <a:off x="3708000" y="980640"/>
            <a:ext cx="3203640" cy="27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724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2" name="CustomShape 19"/>
          <p:cNvSpPr/>
          <p:nvPr/>
        </p:nvSpPr>
        <p:spPr>
          <a:xfrm>
            <a:off x="3708000" y="1268640"/>
            <a:ext cx="3167280" cy="4309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724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03" name="Picture 2"/>
          <p:cNvPicPr/>
          <p:nvPr/>
        </p:nvPicPr>
        <p:blipFill>
          <a:blip r:embed="rId7" cstate="print"/>
          <a:stretch/>
        </p:blipFill>
        <p:spPr>
          <a:xfrm>
            <a:off x="6012000" y="2421000"/>
            <a:ext cx="2375280" cy="409320"/>
          </a:xfrm>
          <a:prstGeom prst="rect">
            <a:avLst/>
          </a:prstGeom>
          <a:ln>
            <a:noFill/>
          </a:ln>
        </p:spPr>
      </p:pic>
      <p:sp>
        <p:nvSpPr>
          <p:cNvPr id="204" name="CustomShape 20"/>
          <p:cNvSpPr/>
          <p:nvPr/>
        </p:nvSpPr>
        <p:spPr>
          <a:xfrm>
            <a:off x="8532360" y="2376000"/>
            <a:ext cx="610560" cy="57492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1600" b="0" i="1" strike="noStrike" spc="-1" dirty="0">
                <a:latin typeface="HelveticaNeue"/>
                <a:ea typeface="DejaVu Sans"/>
              </a:rPr>
              <a:t>45%</a:t>
            </a:r>
            <a:endParaRPr lang="fr-FR" sz="1600" b="0" strike="noStrike" spc="-1" dirty="0">
              <a:latin typeface="Arial"/>
            </a:endParaRPr>
          </a:p>
        </p:txBody>
      </p:sp>
      <p:sp>
        <p:nvSpPr>
          <p:cNvPr id="205" name="CustomShape 21"/>
          <p:cNvSpPr/>
          <p:nvPr/>
        </p:nvSpPr>
        <p:spPr>
          <a:xfrm>
            <a:off x="8532360" y="3069000"/>
            <a:ext cx="610560" cy="57492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1600" b="0" i="1" strike="noStrike" spc="-1" dirty="0">
                <a:latin typeface="HelveticaNeue"/>
                <a:ea typeface="DejaVu Sans"/>
              </a:rPr>
              <a:t>25%</a:t>
            </a:r>
            <a:endParaRPr lang="fr-FR" sz="1600" b="0" strike="noStrike" spc="-1" dirty="0">
              <a:latin typeface="Arial"/>
            </a:endParaRPr>
          </a:p>
        </p:txBody>
      </p:sp>
      <p:sp>
        <p:nvSpPr>
          <p:cNvPr id="206" name="CustomShape 22"/>
          <p:cNvSpPr/>
          <p:nvPr/>
        </p:nvSpPr>
        <p:spPr>
          <a:xfrm>
            <a:off x="8532360" y="3933000"/>
            <a:ext cx="610560" cy="57492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1600" b="0" i="1" strike="noStrike" spc="-1" dirty="0">
                <a:latin typeface="HelveticaNeue"/>
                <a:ea typeface="DejaVu Sans"/>
              </a:rPr>
              <a:t>50%</a:t>
            </a:r>
            <a:endParaRPr lang="fr-FR" sz="1600" b="0" strike="noStrike" spc="-1" dirty="0">
              <a:latin typeface="Arial"/>
            </a:endParaRPr>
          </a:p>
        </p:txBody>
      </p:sp>
      <p:pic>
        <p:nvPicPr>
          <p:cNvPr id="207" name="Picture 14"/>
          <p:cNvPicPr/>
          <p:nvPr/>
        </p:nvPicPr>
        <p:blipFill>
          <a:blip r:embed="rId8" cstate="print"/>
          <a:stretch/>
        </p:blipFill>
        <p:spPr>
          <a:xfrm>
            <a:off x="7164360" y="2972880"/>
            <a:ext cx="1006920" cy="671040"/>
          </a:xfrm>
          <a:prstGeom prst="rect">
            <a:avLst/>
          </a:prstGeom>
          <a:ln>
            <a:noFill/>
          </a:ln>
        </p:spPr>
      </p:pic>
      <p:sp>
        <p:nvSpPr>
          <p:cNvPr id="208" name="CustomShape 23"/>
          <p:cNvSpPr/>
          <p:nvPr/>
        </p:nvSpPr>
        <p:spPr>
          <a:xfrm>
            <a:off x="4860000" y="2349000"/>
            <a:ext cx="1078920" cy="2149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724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9" name="CustomShape 24"/>
          <p:cNvSpPr/>
          <p:nvPr/>
        </p:nvSpPr>
        <p:spPr>
          <a:xfrm>
            <a:off x="4860000" y="2601000"/>
            <a:ext cx="2303280" cy="7070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724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10" name="Picture 2"/>
          <p:cNvPicPr/>
          <p:nvPr/>
        </p:nvPicPr>
        <p:blipFill>
          <a:blip r:embed="rId9" cstate="print"/>
          <a:stretch/>
        </p:blipFill>
        <p:spPr>
          <a:xfrm>
            <a:off x="6120000" y="4869000"/>
            <a:ext cx="2362320" cy="358920"/>
          </a:xfrm>
          <a:prstGeom prst="rect">
            <a:avLst/>
          </a:prstGeom>
          <a:ln>
            <a:noFill/>
          </a:ln>
        </p:spPr>
      </p:pic>
      <p:sp>
        <p:nvSpPr>
          <p:cNvPr id="211" name="CustomShape 25"/>
          <p:cNvSpPr/>
          <p:nvPr/>
        </p:nvSpPr>
        <p:spPr>
          <a:xfrm>
            <a:off x="8532360" y="4797000"/>
            <a:ext cx="610560" cy="57492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1600" b="0" i="1" strike="noStrike" spc="-1" dirty="0">
                <a:latin typeface="HelveticaNeue"/>
                <a:ea typeface="DejaVu Sans"/>
              </a:rPr>
              <a:t>50%</a:t>
            </a:r>
            <a:endParaRPr lang="fr-FR" sz="1600" b="0" strike="noStrike" spc="-1" dirty="0">
              <a:latin typeface="Arial"/>
            </a:endParaRPr>
          </a:p>
        </p:txBody>
      </p:sp>
      <p:pic>
        <p:nvPicPr>
          <p:cNvPr id="212" name="Picture 4"/>
          <p:cNvPicPr/>
          <p:nvPr/>
        </p:nvPicPr>
        <p:blipFill>
          <a:blip r:embed="rId10" cstate="print"/>
          <a:stretch/>
        </p:blipFill>
        <p:spPr>
          <a:xfrm>
            <a:off x="7452360" y="3789000"/>
            <a:ext cx="862920" cy="862920"/>
          </a:xfrm>
          <a:prstGeom prst="rect">
            <a:avLst/>
          </a:prstGeom>
          <a:ln>
            <a:noFill/>
          </a:ln>
        </p:spPr>
      </p:pic>
      <p:sp>
        <p:nvSpPr>
          <p:cNvPr id="213" name="CustomShape 26"/>
          <p:cNvSpPr/>
          <p:nvPr/>
        </p:nvSpPr>
        <p:spPr>
          <a:xfrm>
            <a:off x="4860000" y="2781000"/>
            <a:ext cx="2591280" cy="14389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724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4" name="CustomShape 27"/>
          <p:cNvSpPr/>
          <p:nvPr/>
        </p:nvSpPr>
        <p:spPr>
          <a:xfrm>
            <a:off x="4716000" y="2925000"/>
            <a:ext cx="1344600" cy="1944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724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Picture 2"/>
          <p:cNvPicPr/>
          <p:nvPr/>
        </p:nvPicPr>
        <p:blipFill>
          <a:blip r:embed="rId2" cstate="print"/>
          <a:stretch/>
        </p:blipFill>
        <p:spPr>
          <a:xfrm>
            <a:off x="1043640" y="836640"/>
            <a:ext cx="1727280" cy="2142720"/>
          </a:xfrm>
          <a:prstGeom prst="rect">
            <a:avLst/>
          </a:prstGeom>
          <a:ln>
            <a:noFill/>
          </a:ln>
        </p:spPr>
      </p:pic>
      <p:sp>
        <p:nvSpPr>
          <p:cNvPr id="217" name="CustomShape 2"/>
          <p:cNvSpPr/>
          <p:nvPr/>
        </p:nvSpPr>
        <p:spPr>
          <a:xfrm>
            <a:off x="0" y="0"/>
            <a:ext cx="9142920" cy="691560"/>
          </a:xfrm>
          <a:prstGeom prst="rect">
            <a:avLst/>
          </a:prstGeom>
          <a:solidFill>
            <a:srgbClr val="10243E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2800" b="0" strike="noStrike" spc="-1" dirty="0">
                <a:solidFill>
                  <a:srgbClr val="FFFFFF"/>
                </a:solidFill>
                <a:latin typeface="HelveticaNeue"/>
                <a:ea typeface="DejaVu Sans"/>
              </a:rPr>
              <a:t>La concentration des médias : Le cas du Groupe NRJ12</a:t>
            </a:r>
            <a:endParaRPr lang="fr-FR" sz="2800" b="0" strike="noStrike" spc="-1" dirty="0">
              <a:latin typeface="HelveticaNeue"/>
            </a:endParaRPr>
          </a:p>
        </p:txBody>
      </p:sp>
      <p:sp>
        <p:nvSpPr>
          <p:cNvPr id="218" name="CustomShape 3"/>
          <p:cNvSpPr/>
          <p:nvPr/>
        </p:nvSpPr>
        <p:spPr>
          <a:xfrm>
            <a:off x="0" y="5805360"/>
            <a:ext cx="9142920" cy="1051560"/>
          </a:xfrm>
          <a:prstGeom prst="rect">
            <a:avLst/>
          </a:prstGeom>
          <a:solidFill>
            <a:srgbClr val="10243E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3900" b="1" strike="noStrike" spc="-1" dirty="0">
                <a:solidFill>
                  <a:srgbClr val="FFFFFF"/>
                </a:solidFill>
                <a:uFillTx/>
                <a:latin typeface="HelveticaNeue"/>
                <a:ea typeface="DejaVu Sans"/>
              </a:rPr>
              <a:t>La Télévision face à la mondialisation</a:t>
            </a:r>
            <a:endParaRPr lang="fr-FR" sz="3900" b="1" strike="noStrike" spc="-1" dirty="0">
              <a:latin typeface="HelveticaNeue"/>
            </a:endParaRPr>
          </a:p>
        </p:txBody>
      </p:sp>
      <p:pic>
        <p:nvPicPr>
          <p:cNvPr id="219" name="Picture 4"/>
          <p:cNvPicPr/>
          <p:nvPr/>
        </p:nvPicPr>
        <p:blipFill>
          <a:blip r:embed="rId3" cstate="print"/>
          <a:stretch/>
        </p:blipFill>
        <p:spPr>
          <a:xfrm>
            <a:off x="683640" y="4509000"/>
            <a:ext cx="1078920" cy="1078920"/>
          </a:xfrm>
          <a:prstGeom prst="rect">
            <a:avLst/>
          </a:prstGeom>
          <a:ln>
            <a:noFill/>
          </a:ln>
        </p:spPr>
      </p:pic>
      <p:sp>
        <p:nvSpPr>
          <p:cNvPr id="220" name="CustomShape 4"/>
          <p:cNvSpPr/>
          <p:nvPr/>
        </p:nvSpPr>
        <p:spPr>
          <a:xfrm flipH="1">
            <a:off x="1258200" y="2781000"/>
            <a:ext cx="502920" cy="2015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724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21" name="Picture 6"/>
          <p:cNvPicPr/>
          <p:nvPr/>
        </p:nvPicPr>
        <p:blipFill>
          <a:blip r:embed="rId4" cstate="print"/>
          <a:stretch/>
        </p:blipFill>
        <p:spPr>
          <a:xfrm>
            <a:off x="5010840" y="2709000"/>
            <a:ext cx="4132080" cy="2251440"/>
          </a:xfrm>
          <a:prstGeom prst="rect">
            <a:avLst/>
          </a:prstGeom>
          <a:ln>
            <a:noFill/>
          </a:ln>
        </p:spPr>
      </p:pic>
      <p:sp>
        <p:nvSpPr>
          <p:cNvPr id="222" name="CustomShape 5"/>
          <p:cNvSpPr/>
          <p:nvPr/>
        </p:nvSpPr>
        <p:spPr>
          <a:xfrm>
            <a:off x="2843640" y="2277000"/>
            <a:ext cx="2087280" cy="14389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724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3" name="CustomShape 6"/>
          <p:cNvSpPr/>
          <p:nvPr/>
        </p:nvSpPr>
        <p:spPr>
          <a:xfrm>
            <a:off x="5004000" y="4941000"/>
            <a:ext cx="4138920" cy="574920"/>
          </a:xfrm>
          <a:prstGeom prst="rect">
            <a:avLst/>
          </a:prstGeom>
          <a:solidFill>
            <a:srgbClr val="000000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1800" b="0" strike="noStrike" spc="-1">
                <a:solidFill>
                  <a:srgbClr val="FFFFFF"/>
                </a:solidFill>
                <a:latin typeface="Calibri"/>
                <a:ea typeface="DejaVu Sans"/>
              </a:rPr>
              <a:t>Bourse de Paris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224" name="CustomShape 7"/>
          <p:cNvSpPr/>
          <p:nvPr/>
        </p:nvSpPr>
        <p:spPr>
          <a:xfrm>
            <a:off x="3564000" y="2277000"/>
            <a:ext cx="1150920" cy="43092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latin typeface="ITC Avant Garde Gothic LT Book" pitchFamily="50" charset="0"/>
                <a:ea typeface="DejaVu Sans"/>
              </a:rPr>
              <a:t>100%</a:t>
            </a:r>
            <a:endParaRPr lang="fr-FR" sz="1800" b="0" strike="noStrike" spc="-1" dirty="0">
              <a:latin typeface="ITC Avant Garde Gothic LT Book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CustomShape 2"/>
          <p:cNvSpPr/>
          <p:nvPr/>
        </p:nvSpPr>
        <p:spPr>
          <a:xfrm>
            <a:off x="0" y="0"/>
            <a:ext cx="9142920" cy="691560"/>
          </a:xfrm>
          <a:prstGeom prst="rect">
            <a:avLst/>
          </a:prstGeom>
          <a:solidFill>
            <a:srgbClr val="10243E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2800" b="0" strike="noStrike" spc="-1" dirty="0">
                <a:solidFill>
                  <a:srgbClr val="FFFFFF"/>
                </a:solidFill>
                <a:latin typeface="HelveticaNeue"/>
                <a:ea typeface="DejaVu Sans"/>
              </a:rPr>
              <a:t>La concentration des médias : Le cas LCP/ Public Sénat</a:t>
            </a:r>
            <a:endParaRPr lang="fr-FR" sz="2800" b="0" strike="noStrike" spc="-1" dirty="0">
              <a:latin typeface="HelveticaNeue"/>
            </a:endParaRPr>
          </a:p>
        </p:txBody>
      </p:sp>
      <p:pic>
        <p:nvPicPr>
          <p:cNvPr id="227" name="Picture 4"/>
          <p:cNvPicPr/>
          <p:nvPr/>
        </p:nvPicPr>
        <p:blipFill>
          <a:blip r:embed="rId2" cstate="print"/>
          <a:stretch/>
        </p:blipFill>
        <p:spPr>
          <a:xfrm>
            <a:off x="3960000" y="4697640"/>
            <a:ext cx="1222920" cy="1042560"/>
          </a:xfrm>
          <a:prstGeom prst="rect">
            <a:avLst/>
          </a:prstGeom>
          <a:ln>
            <a:noFill/>
          </a:ln>
        </p:spPr>
      </p:pic>
      <p:sp>
        <p:nvSpPr>
          <p:cNvPr id="228" name="CustomShape 3"/>
          <p:cNvSpPr/>
          <p:nvPr/>
        </p:nvSpPr>
        <p:spPr>
          <a:xfrm>
            <a:off x="2167920" y="2853000"/>
            <a:ext cx="4807080" cy="115092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36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La Chaîne Parlementaire</a:t>
            </a:r>
            <a:endParaRPr lang="fr-FR" sz="3600" b="0" strike="noStrike" spc="-1" dirty="0">
              <a:latin typeface="Arial"/>
            </a:endParaRPr>
          </a:p>
        </p:txBody>
      </p:sp>
      <p:sp>
        <p:nvSpPr>
          <p:cNvPr id="229" name="CustomShape 4"/>
          <p:cNvSpPr/>
          <p:nvPr/>
        </p:nvSpPr>
        <p:spPr>
          <a:xfrm>
            <a:off x="0" y="5805360"/>
            <a:ext cx="9142920" cy="1051560"/>
          </a:xfrm>
          <a:prstGeom prst="rect">
            <a:avLst/>
          </a:prstGeom>
          <a:solidFill>
            <a:srgbClr val="10243E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3900" b="1" strike="noStrike" spc="-1" dirty="0">
                <a:solidFill>
                  <a:srgbClr val="FFFFFF"/>
                </a:solidFill>
                <a:uFillTx/>
                <a:latin typeface="HelveticaNeue"/>
                <a:ea typeface="DejaVu Sans"/>
              </a:rPr>
              <a:t>La Télévision face à la mondialisation</a:t>
            </a:r>
          </a:p>
        </p:txBody>
      </p:sp>
      <p:sp>
        <p:nvSpPr>
          <p:cNvPr id="230" name="CustomShape 5"/>
          <p:cNvSpPr/>
          <p:nvPr/>
        </p:nvSpPr>
        <p:spPr>
          <a:xfrm>
            <a:off x="4572000" y="4005000"/>
            <a:ext cx="360" cy="6915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724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31" name="Image 14"/>
          <p:cNvPicPr/>
          <p:nvPr/>
        </p:nvPicPr>
        <p:blipFill>
          <a:blip r:embed="rId3" cstate="print"/>
          <a:stretch/>
        </p:blipFill>
        <p:spPr>
          <a:xfrm>
            <a:off x="179640" y="756720"/>
            <a:ext cx="1469160" cy="1474920"/>
          </a:xfrm>
          <a:prstGeom prst="rect">
            <a:avLst/>
          </a:prstGeom>
          <a:ln>
            <a:noFill/>
          </a:ln>
        </p:spPr>
      </p:pic>
      <p:sp>
        <p:nvSpPr>
          <p:cNvPr id="232" name="CustomShape 6"/>
          <p:cNvSpPr/>
          <p:nvPr/>
        </p:nvSpPr>
        <p:spPr>
          <a:xfrm>
            <a:off x="1658520" y="2241360"/>
            <a:ext cx="508320" cy="6105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724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3" name="CustomShape 7"/>
          <p:cNvSpPr/>
          <p:nvPr/>
        </p:nvSpPr>
        <p:spPr>
          <a:xfrm>
            <a:off x="1913040" y="1959480"/>
            <a:ext cx="862920" cy="45936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bg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latin typeface="Calibri"/>
                <a:ea typeface="DejaVu Sans"/>
              </a:rPr>
              <a:t>50 %</a:t>
            </a:r>
            <a:endParaRPr lang="fr-FR" sz="1800" b="0" strike="noStrike" spc="-1" dirty="0">
              <a:latin typeface="Arial"/>
            </a:endParaRPr>
          </a:p>
        </p:txBody>
      </p:sp>
      <p:pic>
        <p:nvPicPr>
          <p:cNvPr id="234" name="Image 2"/>
          <p:cNvPicPr/>
          <p:nvPr/>
        </p:nvPicPr>
        <p:blipFill>
          <a:blip r:embed="rId4" cstate="print"/>
          <a:stretch/>
        </p:blipFill>
        <p:spPr>
          <a:xfrm>
            <a:off x="7285320" y="756720"/>
            <a:ext cx="1677960" cy="1483560"/>
          </a:xfrm>
          <a:prstGeom prst="rect">
            <a:avLst/>
          </a:prstGeom>
          <a:ln>
            <a:noFill/>
          </a:ln>
        </p:spPr>
      </p:pic>
      <p:sp>
        <p:nvSpPr>
          <p:cNvPr id="235" name="CustomShape 8"/>
          <p:cNvSpPr/>
          <p:nvPr/>
        </p:nvSpPr>
        <p:spPr>
          <a:xfrm flipH="1">
            <a:off x="6974640" y="2241360"/>
            <a:ext cx="308160" cy="6105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724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6" name="CustomShape 9"/>
          <p:cNvSpPr/>
          <p:nvPr/>
        </p:nvSpPr>
        <p:spPr>
          <a:xfrm>
            <a:off x="6166440" y="2118600"/>
            <a:ext cx="862920" cy="45936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1800" b="0" strike="noStrike" spc="-1">
                <a:latin typeface="Calibri"/>
                <a:ea typeface="DejaVu Sans"/>
              </a:rPr>
              <a:t>50%</a:t>
            </a:r>
            <a:endParaRPr lang="fr-FR" sz="1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9" name="CustomShape 3"/>
          <p:cNvSpPr/>
          <p:nvPr/>
        </p:nvSpPr>
        <p:spPr>
          <a:xfrm>
            <a:off x="0" y="0"/>
            <a:ext cx="9142920" cy="691560"/>
          </a:xfrm>
          <a:prstGeom prst="rect">
            <a:avLst/>
          </a:prstGeom>
          <a:solidFill>
            <a:srgbClr val="10243E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2500" b="0" strike="noStrike" spc="-1" dirty="0">
                <a:solidFill>
                  <a:srgbClr val="FFFFFF"/>
                </a:solidFill>
                <a:latin typeface="HelveticaNeue"/>
                <a:ea typeface="DejaVu Sans"/>
              </a:rPr>
              <a:t>La concentration des médias : Le cas du Group NextRadio TV</a:t>
            </a:r>
            <a:endParaRPr lang="fr-FR" sz="2500" b="0" strike="noStrike" spc="-1" dirty="0">
              <a:latin typeface="HelveticaNeue"/>
            </a:endParaRPr>
          </a:p>
        </p:txBody>
      </p:sp>
      <p:sp>
        <p:nvSpPr>
          <p:cNvPr id="240" name="CustomShape 4"/>
          <p:cNvSpPr/>
          <p:nvPr/>
        </p:nvSpPr>
        <p:spPr>
          <a:xfrm>
            <a:off x="0" y="5805360"/>
            <a:ext cx="9142920" cy="1051560"/>
          </a:xfrm>
          <a:prstGeom prst="rect">
            <a:avLst/>
          </a:prstGeom>
          <a:solidFill>
            <a:srgbClr val="10243E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3900" b="1" strike="noStrike" spc="-1" dirty="0">
                <a:solidFill>
                  <a:srgbClr val="FFFFFF"/>
                </a:solidFill>
                <a:uFillTx/>
                <a:latin typeface="HelveticaNeue"/>
                <a:ea typeface="DejaVu Sans"/>
              </a:rPr>
              <a:t>La Télévision face à la mondialisation</a:t>
            </a:r>
            <a:endParaRPr lang="fr-FR" sz="3900" b="1" strike="noStrike" spc="-1" dirty="0">
              <a:latin typeface="HelveticaNeue"/>
            </a:endParaRPr>
          </a:p>
        </p:txBody>
      </p:sp>
      <p:pic>
        <p:nvPicPr>
          <p:cNvPr id="241" name="Image 240"/>
          <p:cNvPicPr/>
          <p:nvPr/>
        </p:nvPicPr>
        <p:blipFill>
          <a:blip r:embed="rId2" cstate="print"/>
          <a:stretch/>
        </p:blipFill>
        <p:spPr>
          <a:xfrm>
            <a:off x="4071600" y="2853614"/>
            <a:ext cx="999720" cy="999720"/>
          </a:xfrm>
          <a:prstGeom prst="rect">
            <a:avLst/>
          </a:prstGeom>
          <a:ln>
            <a:noFill/>
          </a:ln>
        </p:spPr>
      </p:pic>
      <p:pic>
        <p:nvPicPr>
          <p:cNvPr id="242" name="Image 241"/>
          <p:cNvPicPr/>
          <p:nvPr/>
        </p:nvPicPr>
        <p:blipFill>
          <a:blip r:embed="rId3" cstate="print"/>
          <a:stretch/>
        </p:blipFill>
        <p:spPr>
          <a:xfrm>
            <a:off x="144000" y="4758840"/>
            <a:ext cx="1008000" cy="1008000"/>
          </a:xfrm>
          <a:prstGeom prst="rect">
            <a:avLst/>
          </a:prstGeom>
          <a:ln>
            <a:noFill/>
          </a:ln>
        </p:spPr>
      </p:pic>
      <p:pic>
        <p:nvPicPr>
          <p:cNvPr id="243" name="Image 242"/>
          <p:cNvPicPr/>
          <p:nvPr/>
        </p:nvPicPr>
        <p:blipFill>
          <a:blip r:embed="rId4" cstate="print"/>
          <a:stretch/>
        </p:blipFill>
        <p:spPr>
          <a:xfrm>
            <a:off x="3599460" y="4731496"/>
            <a:ext cx="1944000" cy="1020600"/>
          </a:xfrm>
          <a:prstGeom prst="rect">
            <a:avLst/>
          </a:prstGeom>
          <a:ln>
            <a:noFill/>
          </a:ln>
        </p:spPr>
      </p:pic>
      <p:pic>
        <p:nvPicPr>
          <p:cNvPr id="244" name="Image 243"/>
          <p:cNvPicPr/>
          <p:nvPr/>
        </p:nvPicPr>
        <p:blipFill>
          <a:blip r:embed="rId5" cstate="print"/>
          <a:stretch/>
        </p:blipFill>
        <p:spPr>
          <a:xfrm>
            <a:off x="6991920" y="4676040"/>
            <a:ext cx="2007000" cy="1037520"/>
          </a:xfrm>
          <a:prstGeom prst="rect">
            <a:avLst/>
          </a:prstGeom>
          <a:ln>
            <a:noFill/>
          </a:ln>
        </p:spPr>
      </p:pic>
      <p:cxnSp>
        <p:nvCxnSpPr>
          <p:cNvPr id="3" name="Connecteur droit avec flèche 2">
            <a:extLst>
              <a:ext uri="{FF2B5EF4-FFF2-40B4-BE49-F238E27FC236}">
                <a16:creationId xmlns:a16="http://schemas.microsoft.com/office/drawing/2014/main" xmlns="" id="{325C08ED-24C0-41D7-98C8-0F10E11538A1}"/>
              </a:ext>
            </a:extLst>
          </p:cNvPr>
          <p:cNvCxnSpPr>
            <a:cxnSpLocks/>
            <a:endCxn id="242" idx="3"/>
          </p:cNvCxnSpPr>
          <p:nvPr/>
        </p:nvCxnSpPr>
        <p:spPr>
          <a:xfrm flipH="1">
            <a:off x="1152000" y="3853334"/>
            <a:ext cx="2919600" cy="1409506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xmlns="" id="{6A0D6280-9B0C-4417-968D-ED801DE9328C}"/>
              </a:ext>
            </a:extLst>
          </p:cNvPr>
          <p:cNvCxnSpPr>
            <a:cxnSpLocks/>
            <a:stCxn id="241" idx="2"/>
            <a:endCxn id="243" idx="0"/>
          </p:cNvCxnSpPr>
          <p:nvPr/>
        </p:nvCxnSpPr>
        <p:spPr>
          <a:xfrm>
            <a:off x="4571460" y="3853334"/>
            <a:ext cx="0" cy="878162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xmlns="" id="{86889CCB-6EEE-4090-BB9F-68BA46609DAA}"/>
              </a:ext>
            </a:extLst>
          </p:cNvPr>
          <p:cNvCxnSpPr>
            <a:cxnSpLocks/>
            <a:endCxn id="244" idx="1"/>
          </p:cNvCxnSpPr>
          <p:nvPr/>
        </p:nvCxnSpPr>
        <p:spPr>
          <a:xfrm>
            <a:off x="5079600" y="3853334"/>
            <a:ext cx="1912320" cy="1341466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1D7F628E-5F48-4A28-A7A0-FDE089B7F28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99723" y="775980"/>
            <a:ext cx="1343474" cy="1506966"/>
          </a:xfrm>
          <a:prstGeom prst="rect">
            <a:avLst/>
          </a:prstGeom>
        </p:spPr>
      </p:pic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xmlns="" id="{465064A2-3493-41A9-8B00-0D57F8373D7E}"/>
              </a:ext>
            </a:extLst>
          </p:cNvPr>
          <p:cNvCxnSpPr>
            <a:cxnSpLocks/>
            <a:stCxn id="241" idx="0"/>
            <a:endCxn id="11" idx="2"/>
          </p:cNvCxnSpPr>
          <p:nvPr/>
        </p:nvCxnSpPr>
        <p:spPr>
          <a:xfrm flipV="1">
            <a:off x="4571460" y="2282946"/>
            <a:ext cx="0" cy="570668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602B01F7-EEDF-4846-98CB-471AAB3F9E38}"/>
              </a:ext>
            </a:extLst>
          </p:cNvPr>
          <p:cNvSpPr/>
          <p:nvPr/>
        </p:nvSpPr>
        <p:spPr>
          <a:xfrm>
            <a:off x="3361245" y="2425792"/>
            <a:ext cx="1030723" cy="2723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100%</a:t>
            </a:r>
          </a:p>
        </p:txBody>
      </p:sp>
      <p:pic>
        <p:nvPicPr>
          <p:cNvPr id="4098" name="Picture 2" descr="https://upload.wikimedia.org/wikipedia/commons/thumb/0/09/Logo_SFR_2014.svg/langfr-1024px-Logo_SFR_2014.svg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00912" y="2115587"/>
            <a:ext cx="703264" cy="703264"/>
          </a:xfrm>
          <a:prstGeom prst="rect">
            <a:avLst/>
          </a:prstGeom>
          <a:noFill/>
        </p:spPr>
      </p:pic>
      <p:pic>
        <p:nvPicPr>
          <p:cNvPr id="4100" name="Picture 4" descr="Image illustrative de lâarticle LibÃ©ration (journal)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7544" y="2132856"/>
            <a:ext cx="1980230" cy="728663"/>
          </a:xfrm>
          <a:prstGeom prst="rect">
            <a:avLst/>
          </a:prstGeom>
          <a:noFill/>
        </p:spPr>
      </p:pic>
      <p:cxnSp>
        <p:nvCxnSpPr>
          <p:cNvPr id="20" name="Connecteur droit avec flèche 19"/>
          <p:cNvCxnSpPr>
            <a:cxnSpLocks/>
            <a:stCxn id="11" idx="3"/>
            <a:endCxn id="4098" idx="1"/>
          </p:cNvCxnSpPr>
          <p:nvPr/>
        </p:nvCxnSpPr>
        <p:spPr>
          <a:xfrm>
            <a:off x="5243197" y="1529463"/>
            <a:ext cx="2857715" cy="937756"/>
          </a:xfrm>
          <a:prstGeom prst="straightConnector1">
            <a:avLst/>
          </a:prstGeom>
          <a:ln w="571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602B01F7-EEDF-4846-98CB-471AAB3F9E38}"/>
              </a:ext>
            </a:extLst>
          </p:cNvPr>
          <p:cNvSpPr/>
          <p:nvPr/>
        </p:nvSpPr>
        <p:spPr>
          <a:xfrm>
            <a:off x="6471081" y="1631144"/>
            <a:ext cx="841112" cy="2723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100%</a:t>
            </a:r>
          </a:p>
        </p:txBody>
      </p:sp>
      <p:cxnSp>
        <p:nvCxnSpPr>
          <p:cNvPr id="25" name="Connecteur droit avec flèche 24"/>
          <p:cNvCxnSpPr>
            <a:cxnSpLocks/>
            <a:stCxn id="4100" idx="3"/>
            <a:endCxn id="11" idx="1"/>
          </p:cNvCxnSpPr>
          <p:nvPr/>
        </p:nvCxnSpPr>
        <p:spPr>
          <a:xfrm flipV="1">
            <a:off x="2447774" y="1529463"/>
            <a:ext cx="1451949" cy="967725"/>
          </a:xfrm>
          <a:prstGeom prst="straightConnector1">
            <a:avLst/>
          </a:prstGeom>
          <a:ln w="571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602B01F7-EEDF-4846-98CB-471AAB3F9E38}"/>
              </a:ext>
            </a:extLst>
          </p:cNvPr>
          <p:cNvSpPr/>
          <p:nvPr/>
        </p:nvSpPr>
        <p:spPr>
          <a:xfrm>
            <a:off x="2051720" y="1772816"/>
            <a:ext cx="898262" cy="2677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100%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194</Words>
  <Application>Microsoft Office PowerPoint</Application>
  <PresentationFormat>Affichage à l'écran (4:3)</PresentationFormat>
  <Paragraphs>47</Paragraphs>
  <Slides>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Jeremie Bluteau</dc:creator>
  <cp:lastModifiedBy>bluteauj</cp:lastModifiedBy>
  <cp:revision>3</cp:revision>
  <dcterms:created xsi:type="dcterms:W3CDTF">2018-12-17T09:39:12Z</dcterms:created>
  <dcterms:modified xsi:type="dcterms:W3CDTF">2018-12-17T09:48:25Z</dcterms:modified>
</cp:coreProperties>
</file>